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96" r:id="rId5"/>
    <p:sldId id="270" r:id="rId6"/>
    <p:sldId id="295" r:id="rId7"/>
    <p:sldId id="294" r:id="rId8"/>
    <p:sldId id="293" r:id="rId9"/>
    <p:sldId id="283" r:id="rId10"/>
    <p:sldId id="292" r:id="rId11"/>
    <p:sldId id="257" r:id="rId12"/>
    <p:sldId id="291" r:id="rId13"/>
    <p:sldId id="259" r:id="rId14"/>
    <p:sldId id="268" r:id="rId15"/>
    <p:sldId id="260" r:id="rId16"/>
    <p:sldId id="262" r:id="rId17"/>
    <p:sldId id="263" r:id="rId18"/>
    <p:sldId id="264" r:id="rId19"/>
    <p:sldId id="265" r:id="rId20"/>
    <p:sldId id="266" r:id="rId21"/>
    <p:sldId id="290" r:id="rId22"/>
    <p:sldId id="289" r:id="rId23"/>
    <p:sldId id="288" r:id="rId24"/>
    <p:sldId id="287" r:id="rId25"/>
    <p:sldId id="286" r:id="rId26"/>
    <p:sldId id="285" r:id="rId27"/>
    <p:sldId id="281" r:id="rId28"/>
    <p:sldId id="267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16/11/2022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ofp.es/inicio.html" TargetMode="External"/><Relationship Id="rId2" Type="http://schemas.openxmlformats.org/officeDocument/2006/relationships/hyperlink" Target="https://www.euskadi.eus/gobierno-vasco/departamento-educacion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hu.eus/es/hom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bide.euskadi.eus/estudios-estadisticas/" TargetMode="External"/><Relationship Id="rId2" Type="http://schemas.openxmlformats.org/officeDocument/2006/relationships/hyperlink" Target="https://www.lanbide.euskadi.eus/inicio-lanbide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aypass.com/auth/register" TargetMode="External"/><Relationship Id="rId2" Type="http://schemas.openxmlformats.org/officeDocument/2006/relationships/hyperlink" Target="https://www.tfp20.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ucaweb.com/orientacion/intereses-profesionales/" TargetMode="External"/><Relationship Id="rId4" Type="http://schemas.openxmlformats.org/officeDocument/2006/relationships/hyperlink" Target="http://www.fpbide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6864" cy="936104"/>
          </a:xfr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Como ayudar a nuestros/as e hijos/as a elegir </a:t>
            </a:r>
            <a:r>
              <a:rPr lang="es-ES" sz="2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estudios y profesiones</a:t>
            </a:r>
            <a:endParaRPr lang="eu-E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77"/>
            <a:ext cx="3960440" cy="26354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0" name="Picture 2" descr="Resultado de imagen de logo de hiruk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8895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6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06B4FA10-6831-FF94-3C4A-A9E1F939F74E}"/>
              </a:ext>
            </a:extLst>
          </p:cNvPr>
          <p:cNvSpPr txBox="1"/>
          <p:nvPr/>
        </p:nvSpPr>
        <p:spPr>
          <a:xfrm>
            <a:off x="755576" y="1556792"/>
            <a:ext cx="7632848" cy="3108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eu-ES" sz="24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38223"/>
              </p:ext>
            </p:extLst>
          </p:nvPr>
        </p:nvGraphicFramePr>
        <p:xfrm>
          <a:off x="899592" y="1556792"/>
          <a:ext cx="7488832" cy="3108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0" lang="es-ES" sz="2000" b="1" kern="1200" dirty="0">
                        <a:solidFill>
                          <a:schemeClr val="tx1"/>
                        </a:solidFill>
                        <a:effectLst>
                          <a:outerShdw blurRad="53975" dist="22860" dir="5400000" algn="tl" rotWithShape="0">
                            <a:srgbClr val="000000">
                              <a:alpha val="55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-Facilitar contraste y realismo: ver consecuencias.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-Permitir que explore (autoestima).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2000" b="1" kern="1200" dirty="0">
                          <a:solidFill>
                            <a:schemeClr val="tx1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-Quitar hierro a equivocarse (desdramatizar)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98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39551" y="2060848"/>
            <a:ext cx="3461157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s-E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Trabajo estable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Sueldo suficiente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Que me guste</a:t>
            </a:r>
            <a:endParaRPr lang="eu-ES" sz="20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148064" y="2003150"/>
            <a:ext cx="3312368" cy="3298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Movilidad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Competitividad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Incertidumbre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Inestabilidad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Aportación de valor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Persona concreta para tareas concretas</a:t>
            </a:r>
            <a:endParaRPr lang="eu-ES" sz="2000" b="1" dirty="0">
              <a:solidFill>
                <a:schemeClr val="tx1"/>
              </a:solidFill>
            </a:endParaRPr>
          </a:p>
        </p:txBody>
      </p:sp>
      <p:sp>
        <p:nvSpPr>
          <p:cNvPr id="5" name="4 Distinto de"/>
          <p:cNvSpPr/>
          <p:nvPr/>
        </p:nvSpPr>
        <p:spPr>
          <a:xfrm>
            <a:off x="4000708" y="3292139"/>
            <a:ext cx="1080120" cy="720080"/>
          </a:xfrm>
          <a:prstGeom prst="mathNot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972017"/>
            <a:ext cx="316835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Expectativas</a:t>
            </a:r>
            <a:endParaRPr lang="eu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93840" y="764704"/>
            <a:ext cx="3438599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Mercado Laboral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31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20688"/>
            <a:ext cx="75608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¿Qué demandan las empresas?</a:t>
            </a:r>
            <a:endParaRPr lang="eu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11560" y="1556792"/>
          <a:ext cx="7776864" cy="44805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Conocimientos</a:t>
                      </a:r>
                      <a:r>
                        <a:rPr lang="es-ES" sz="2000" baseline="0" dirty="0"/>
                        <a:t> técnicos y habilidades “blandas”.</a:t>
                      </a:r>
                      <a:endParaRPr lang="es-ES" sz="2000" dirty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Idiomas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Trabajo en equipo. Capacidad</a:t>
                      </a:r>
                      <a:r>
                        <a:rPr lang="es-ES" sz="2000" baseline="0" dirty="0"/>
                        <a:t> de adaptación.</a:t>
                      </a:r>
                      <a:endParaRPr lang="es-ES" sz="2000" dirty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Habilidades de comunicación (gestión emocional): asertividad, escucha, resolución de conflictos, etc.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Iniciativa: Proactividad.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Planificación y Organización. Tolerancia a la</a:t>
                      </a:r>
                      <a:r>
                        <a:rPr lang="es-ES" sz="2000" baseline="0" dirty="0"/>
                        <a:t> </a:t>
                      </a:r>
                      <a:r>
                        <a:rPr lang="es-ES" sz="2000" dirty="0"/>
                        <a:t> frustración.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2000" dirty="0"/>
                        <a:t>Aprendizaje Permanente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47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2" y="384301"/>
            <a:ext cx="5469742" cy="31167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1 CuadroTexto"/>
          <p:cNvSpPr txBox="1"/>
          <p:nvPr/>
        </p:nvSpPr>
        <p:spPr>
          <a:xfrm rot="20872932">
            <a:off x="1304945" y="3938540"/>
            <a:ext cx="7201867" cy="1196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¿Cómo orientar en este contexto?</a:t>
            </a:r>
            <a:endParaRPr lang="eu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07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ta vocacio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8477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52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3" y="2577480"/>
            <a:ext cx="3571882" cy="361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39552" y="673532"/>
            <a:ext cx="806489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Ámbitos de la Orientación: VARIABLES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556792"/>
            <a:ext cx="3528392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Autoconocimiento</a:t>
            </a:r>
            <a:endParaRPr lang="eu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«Cómo soy y qué deseo»</a:t>
            </a:r>
          </a:p>
        </p:txBody>
      </p:sp>
      <p:sp>
        <p:nvSpPr>
          <p:cNvPr id="6" name="5 Abrir llave"/>
          <p:cNvSpPr/>
          <p:nvPr/>
        </p:nvSpPr>
        <p:spPr>
          <a:xfrm>
            <a:off x="4280979" y="1945870"/>
            <a:ext cx="582042" cy="381642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6 CuadroTexto"/>
          <p:cNvSpPr txBox="1"/>
          <p:nvPr/>
        </p:nvSpPr>
        <p:spPr>
          <a:xfrm>
            <a:off x="5004048" y="2100912"/>
            <a:ext cx="352839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Lo que gusta-interesa («apasiona»)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Aspiraciones/metas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Valores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Personalidad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Actitudes</a:t>
            </a:r>
            <a:endParaRPr lang="eu-ES" b="1" dirty="0"/>
          </a:p>
        </p:txBody>
      </p:sp>
    </p:spTree>
    <p:extLst>
      <p:ext uri="{BB962C8B-B14F-4D97-AF65-F5344CB8AC3E}">
        <p14:creationId xmlns:p14="http://schemas.microsoft.com/office/powerpoint/2010/main" val="60754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73532"/>
            <a:ext cx="806489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Actividades  que facilitan el autoconocimiento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100912"/>
            <a:ext cx="784887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Herramientas digitales de autoconocimiento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Contrastar mi percepción con la que tiene mi entorno (amistades, familia…)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Potenciar autoestima</a:t>
            </a:r>
            <a:endParaRPr lang="eu-ES" sz="2400" b="1" dirty="0"/>
          </a:p>
        </p:txBody>
      </p:sp>
    </p:spTree>
    <p:extLst>
      <p:ext uri="{BB962C8B-B14F-4D97-AF65-F5344CB8AC3E}">
        <p14:creationId xmlns:p14="http://schemas.microsoft.com/office/powerpoint/2010/main" val="33670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6" y="1075387"/>
            <a:ext cx="8197813" cy="225895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2" y="673532"/>
            <a:ext cx="806489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Ámbitos de la Orientación: VARIABLES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6597" y="3702531"/>
            <a:ext cx="3528392" cy="220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Competencia</a:t>
            </a:r>
            <a:endParaRPr lang="eu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«Qué se me da bien»</a:t>
            </a:r>
          </a:p>
          <a:p>
            <a:pPr algn="ctr"/>
            <a:endParaRPr lang="eu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4139952" y="3212976"/>
            <a:ext cx="1008112" cy="316835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6 CuadroTexto"/>
          <p:cNvSpPr txBox="1"/>
          <p:nvPr/>
        </p:nvSpPr>
        <p:spPr>
          <a:xfrm>
            <a:off x="5004048" y="3374990"/>
            <a:ext cx="352839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Habilidades/Destrezas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Conocimientos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Rendimiento Académico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Aptitudes</a:t>
            </a:r>
            <a:endParaRPr lang="eu-ES" b="1" dirty="0"/>
          </a:p>
        </p:txBody>
      </p:sp>
    </p:spTree>
    <p:extLst>
      <p:ext uri="{BB962C8B-B14F-4D97-AF65-F5344CB8AC3E}">
        <p14:creationId xmlns:p14="http://schemas.microsoft.com/office/powerpoint/2010/main" val="158610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Actividades que favorecen desarrollar competencias transversales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1700808"/>
            <a:ext cx="777686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Experiencias de voluntariado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Competencia lingüística (idiomas, etc.)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Trabajar en equipo.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Asumir tareas y responsabilidades (casa, aula)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sz="2400" b="1" dirty="0"/>
              <a:t>Hábitos de estudio y de vida saludables</a:t>
            </a:r>
          </a:p>
        </p:txBody>
      </p:sp>
    </p:spTree>
    <p:extLst>
      <p:ext uri="{BB962C8B-B14F-4D97-AF65-F5344CB8AC3E}">
        <p14:creationId xmlns:p14="http://schemas.microsoft.com/office/powerpoint/2010/main" val="31479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873"/>
          <a:stretch/>
        </p:blipFill>
        <p:spPr>
          <a:xfrm>
            <a:off x="548261" y="673533"/>
            <a:ext cx="8056187" cy="263010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2" y="673532"/>
            <a:ext cx="806489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Ámbitos de la Orientación: VARIABLES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4393959"/>
            <a:ext cx="2304255" cy="73574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Posibilidades del entorno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59832" y="3429000"/>
            <a:ext cx="547260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Itinerarios </a:t>
            </a:r>
            <a:r>
              <a:rPr lang="es-ES" b="1" dirty="0" smtClean="0"/>
              <a:t>académicos.</a:t>
            </a:r>
            <a:endParaRPr lang="es-ES" b="1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Expectativas familiares.</a:t>
            </a:r>
            <a:endParaRPr lang="eu-ES" b="1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Oportunidades de empleo/ </a:t>
            </a:r>
            <a:r>
              <a:rPr lang="es-ES" b="1" dirty="0" smtClean="0"/>
              <a:t>Nichos.</a:t>
            </a:r>
            <a:endParaRPr lang="es-ES" b="1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b="1" dirty="0"/>
              <a:t>Cursos y </a:t>
            </a:r>
            <a:r>
              <a:rPr lang="es-ES" b="1" dirty="0" smtClean="0"/>
              <a:t>Becas. </a:t>
            </a:r>
            <a:endParaRPr lang="es-ES" b="1" dirty="0"/>
          </a:p>
        </p:txBody>
      </p:sp>
      <p:sp>
        <p:nvSpPr>
          <p:cNvPr id="5" name="4 Abrir llave"/>
          <p:cNvSpPr/>
          <p:nvPr/>
        </p:nvSpPr>
        <p:spPr>
          <a:xfrm>
            <a:off x="2843808" y="3446998"/>
            <a:ext cx="72008" cy="28623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0814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13440"/>
              </p:ext>
            </p:extLst>
          </p:nvPr>
        </p:nvGraphicFramePr>
        <p:xfrm>
          <a:off x="683568" y="1412776"/>
          <a:ext cx="7776864" cy="3703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000" dirty="0"/>
                        <a:t/>
                      </a:r>
                      <a:br>
                        <a:rPr lang="es-ES" sz="2000" dirty="0"/>
                      </a:br>
                      <a:r>
                        <a:rPr lang="es-ES" sz="2000" dirty="0"/>
                        <a:t>INSEGURIDAD/INCERTIDUMBRE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AMBIVALENCIA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SENTIRSE DESCOLOCADO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RETO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TENSIÓN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INTERÉS</a:t>
                      </a:r>
                      <a:br>
                        <a:rPr lang="es-ES" sz="2000" dirty="0"/>
                      </a:b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6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Imagen organigrama sistema educativo</a:t>
            </a:r>
            <a:endParaRPr lang="es-ES" sz="2800" b="1" dirty="0"/>
          </a:p>
        </p:txBody>
      </p:sp>
      <p:pic>
        <p:nvPicPr>
          <p:cNvPr id="1026" name="Picture 2" descr="ESTRUCTURA ESO-SVE-20 | Salón Virtual del Estudi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9725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0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Webs y recursos digitales para </a:t>
            </a: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informarse sobre opciones  </a:t>
            </a: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académicas:</a:t>
            </a:r>
            <a:endParaRPr lang="es-ES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1844825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 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8029" y="2246551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-Pagina web de Educación del Gobierno Vasco: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https://www.euskadi.eus/gobierno-vasco/departamento-educacion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-Información sobre la FP estatal: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www.todofp.es/inicio.html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-Acceso a la universidad vasca:</a:t>
            </a:r>
          </a:p>
          <a:p>
            <a:endParaRPr lang="es-ES" dirty="0" smtClean="0"/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www.ehu.eus/es/home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743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Recursos para conocer el mercado laboral y el empleo en Euskadi</a:t>
            </a:r>
            <a:endParaRPr lang="es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2276872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-Información sobre inserción laboral de las carreras y ciclos </a:t>
            </a:r>
            <a:r>
              <a:rPr lang="es-ES" dirty="0"/>
              <a:t>de FP</a:t>
            </a:r>
            <a:r>
              <a:rPr lang="es-ES" dirty="0" smtClean="0"/>
              <a:t>:</a:t>
            </a:r>
          </a:p>
          <a:p>
            <a:r>
              <a:rPr lang="es-ES" dirty="0" smtClean="0"/>
              <a:t>Página de </a:t>
            </a:r>
            <a:r>
              <a:rPr lang="es-ES" dirty="0" err="1" smtClean="0"/>
              <a:t>Lanbide</a:t>
            </a:r>
            <a:r>
              <a:rPr lang="es-ES" dirty="0" smtClean="0"/>
              <a:t>:”Tu profesión”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>
                <a:hlinkClick r:id="rId2"/>
              </a:rPr>
              <a:t>https://www.lanbide.euskadi.eus/inicio-lanbide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-Informes anuales inserción laboral: </a:t>
            </a:r>
            <a:r>
              <a:rPr lang="es-ES" dirty="0" err="1" smtClean="0"/>
              <a:t>Lanbide:Estudios</a:t>
            </a:r>
            <a:r>
              <a:rPr lang="es-ES" dirty="0" smtClean="0"/>
              <a:t> y estadísticas: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https://www.lanbide.euskadi.eus/estudios-estadisticas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792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empleo del futuro: ¿¿¿??? 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1351508"/>
            <a:ext cx="777686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TENDENCIAS:</a:t>
            </a:r>
          </a:p>
          <a:p>
            <a:endParaRPr lang="es-ES" sz="2400" b="1" dirty="0"/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Tecnología: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Automatización, inteligencia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artificial, robótica.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Informática: </a:t>
            </a:r>
            <a:r>
              <a:rPr lang="es-ES" sz="1600" b="1" dirty="0" err="1" smtClean="0">
                <a:solidFill>
                  <a:schemeClr val="accent6">
                    <a:lumMod val="75000"/>
                  </a:schemeClr>
                </a:solidFill>
              </a:rPr>
              <a:t>big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 data-</a:t>
            </a:r>
            <a:r>
              <a:rPr lang="es-ES" sz="1600" b="1" dirty="0" err="1" smtClean="0">
                <a:solidFill>
                  <a:schemeClr val="accent6">
                    <a:lumMod val="75000"/>
                  </a:schemeClr>
                </a:solidFill>
              </a:rPr>
              <a:t>ciberseguridad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-Biotecnología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-Marketing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digital.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Logística.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-Energías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renovables.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-Sanidad y cuidado de personas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-Ocio.</a:t>
            </a:r>
          </a:p>
        </p:txBody>
      </p:sp>
    </p:spTree>
    <p:extLst>
      <p:ext uri="{BB962C8B-B14F-4D97-AF65-F5344CB8AC3E}">
        <p14:creationId xmlns:p14="http://schemas.microsoft.com/office/powerpoint/2010/main" val="343690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Recursos digitales para la toma de decisiones: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1628800"/>
            <a:ext cx="792088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-</a:t>
            </a:r>
            <a:r>
              <a:rPr lang="es-ES" sz="1400" b="1" dirty="0"/>
              <a:t>Ayudar al autoconocimiento</a:t>
            </a:r>
            <a:r>
              <a:rPr lang="es-ES" sz="1400" b="1" dirty="0" smtClean="0"/>
              <a:t>:</a:t>
            </a:r>
          </a:p>
          <a:p>
            <a:r>
              <a:rPr lang="es-ES" sz="1400" b="1" dirty="0" smtClean="0">
                <a:solidFill>
                  <a:srgbClr val="00B0F0"/>
                </a:solidFill>
              </a:rPr>
              <a:t>-</a:t>
            </a:r>
            <a:r>
              <a:rPr lang="es-ES" sz="1200" b="1" dirty="0" smtClean="0">
                <a:solidFill>
                  <a:srgbClr val="00B0F0"/>
                </a:solidFill>
              </a:rPr>
              <a:t>Eres lo que </a:t>
            </a:r>
            <a:r>
              <a:rPr lang="es-ES" sz="1200" b="1" dirty="0">
                <a:solidFill>
                  <a:srgbClr val="00B0F0"/>
                </a:solidFill>
              </a:rPr>
              <a:t>te gusta</a:t>
            </a:r>
            <a:r>
              <a:rPr lang="es-ES" sz="1200" b="1" dirty="0" smtClean="0">
                <a:solidFill>
                  <a:srgbClr val="00B0F0"/>
                </a:solidFill>
              </a:rPr>
              <a:t>:</a:t>
            </a:r>
          </a:p>
          <a:p>
            <a:r>
              <a:rPr lang="es-ES" sz="1200" b="1" dirty="0" smtClean="0">
                <a:solidFill>
                  <a:srgbClr val="00B0F0"/>
                </a:solidFill>
              </a:rPr>
              <a:t>https</a:t>
            </a:r>
            <a:r>
              <a:rPr lang="es-ES" sz="1200" b="1" dirty="0">
                <a:solidFill>
                  <a:srgbClr val="00B0F0"/>
                </a:solidFill>
              </a:rPr>
              <a:t>://fundacionadecco.org/recursos_/eres-lo-que-te-gusta-fundacion-adecco.pdf</a:t>
            </a:r>
          </a:p>
          <a:p>
            <a:endParaRPr lang="es-ES" sz="14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-Tu futuro profesional:</a:t>
            </a:r>
            <a:endParaRPr lang="es-ES" sz="1400" b="1" dirty="0" smtClean="0"/>
          </a:p>
          <a:p>
            <a:r>
              <a:rPr lang="es-ES" sz="1400" b="1" dirty="0">
                <a:solidFill>
                  <a:srgbClr val="0070C0"/>
                </a:solidFill>
                <a:hlinkClick r:id="rId2"/>
              </a:rPr>
              <a:t>https://www.tfp20.es</a:t>
            </a:r>
            <a:r>
              <a:rPr lang="es-ES" sz="1400" b="1" dirty="0" smtClean="0">
                <a:solidFill>
                  <a:srgbClr val="0070C0"/>
                </a:solidFill>
                <a:hlinkClick r:id="rId2"/>
              </a:rPr>
              <a:t>/</a:t>
            </a:r>
            <a:endParaRPr lang="es-ES" sz="1400" b="1" dirty="0" smtClean="0">
              <a:solidFill>
                <a:srgbClr val="0070C0"/>
              </a:solidFill>
            </a:endParaRPr>
          </a:p>
          <a:p>
            <a:endParaRPr lang="es-ES" sz="1400" b="1" dirty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Plataforma </a:t>
            </a:r>
            <a:r>
              <a:rPr lang="es-ES" sz="1200" b="1" dirty="0" err="1" smtClean="0">
                <a:solidFill>
                  <a:srgbClr val="0070C0"/>
                </a:solidFill>
              </a:rPr>
              <a:t>autoorientación</a:t>
            </a:r>
            <a:r>
              <a:rPr lang="es-ES" sz="1200" b="1" dirty="0" smtClean="0">
                <a:solidFill>
                  <a:srgbClr val="0070C0"/>
                </a:solidFill>
              </a:rPr>
              <a:t>: </a:t>
            </a:r>
            <a:r>
              <a:rPr lang="es-ES" sz="14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s-ES" sz="1400" b="1" dirty="0" smtClean="0">
                <a:solidFill>
                  <a:srgbClr val="0070C0"/>
                </a:solidFill>
                <a:hlinkClick r:id="rId3"/>
              </a:rPr>
              <a:t>www.mywaypass.com/auth/register</a:t>
            </a:r>
            <a:endParaRPr lang="es-ES" sz="1400" b="1" dirty="0" smtClean="0">
              <a:solidFill>
                <a:srgbClr val="0070C0"/>
              </a:solidFill>
            </a:endParaRPr>
          </a:p>
          <a:p>
            <a:endParaRPr lang="es-ES" sz="1400" b="1" dirty="0">
              <a:solidFill>
                <a:srgbClr val="0070C0"/>
              </a:solidFill>
            </a:endParaRPr>
          </a:p>
          <a:p>
            <a:r>
              <a:rPr lang="es-ES" sz="1400" b="1" dirty="0"/>
              <a:t>-Herramienta TIC para elegir ciclos </a:t>
            </a:r>
            <a:r>
              <a:rPr lang="es-ES" sz="1400" b="1" dirty="0" smtClean="0"/>
              <a:t>formativos:</a:t>
            </a:r>
          </a:p>
          <a:p>
            <a:endParaRPr lang="es-ES" sz="1600" b="1" dirty="0" smtClean="0"/>
          </a:p>
          <a:p>
            <a:r>
              <a:rPr lang="es-ES" sz="1400" b="1" dirty="0" smtClean="0">
                <a:solidFill>
                  <a:srgbClr val="00B0F0"/>
                </a:solidFill>
                <a:hlinkClick r:id="rId4"/>
              </a:rPr>
              <a:t>www.fpbide.com</a:t>
            </a:r>
            <a:endParaRPr lang="es-ES" sz="1400" b="1" dirty="0" smtClean="0">
              <a:solidFill>
                <a:srgbClr val="00B0F0"/>
              </a:solidFill>
            </a:endParaRPr>
          </a:p>
          <a:p>
            <a:endParaRPr lang="es-ES" sz="2400" b="1" dirty="0"/>
          </a:p>
          <a:p>
            <a:r>
              <a:rPr lang="es-ES" sz="1600" b="1" dirty="0"/>
              <a:t>-Recurso TIC para  elegir </a:t>
            </a:r>
            <a:r>
              <a:rPr lang="es-ES" sz="1600" b="1" dirty="0" smtClean="0"/>
              <a:t>estudios:</a:t>
            </a:r>
          </a:p>
          <a:p>
            <a:endParaRPr lang="es-ES" sz="1400" b="1" dirty="0" smtClean="0">
              <a:solidFill>
                <a:srgbClr val="00B050"/>
              </a:solidFill>
            </a:endParaRPr>
          </a:p>
          <a:p>
            <a:r>
              <a:rPr lang="es-ES" sz="1400" b="1" dirty="0" smtClean="0">
                <a:solidFill>
                  <a:srgbClr val="00B050"/>
                </a:solidFill>
              </a:rPr>
              <a:t>El GR:</a:t>
            </a:r>
          </a:p>
          <a:p>
            <a:r>
              <a:rPr lang="es-ES" sz="1400" b="1" dirty="0">
                <a:solidFill>
                  <a:srgbClr val="00B0F0"/>
                </a:solidFill>
                <a:hlinkClick r:id="rId5"/>
              </a:rPr>
              <a:t>https://www.educaweb.com/orientacion/intereses-profesionales</a:t>
            </a:r>
            <a:r>
              <a:rPr lang="es-ES" sz="1400" b="1" dirty="0" smtClean="0">
                <a:solidFill>
                  <a:srgbClr val="00B0F0"/>
                </a:solidFill>
                <a:hlinkClick r:id="rId5"/>
              </a:rPr>
              <a:t>/</a:t>
            </a:r>
            <a:endParaRPr lang="es-ES" sz="1400" b="1" dirty="0" smtClean="0">
              <a:solidFill>
                <a:srgbClr val="00B0F0"/>
              </a:solidFill>
            </a:endParaRPr>
          </a:p>
          <a:p>
            <a:endParaRPr lang="es-ES" sz="1400" b="1" dirty="0">
              <a:solidFill>
                <a:srgbClr val="00B0F0"/>
              </a:solidFill>
            </a:endParaRPr>
          </a:p>
          <a:p>
            <a:r>
              <a:rPr lang="es-ES" sz="1400" b="1" dirty="0" smtClean="0">
                <a:solidFill>
                  <a:srgbClr val="FF0000"/>
                </a:solidFill>
              </a:rPr>
              <a:t>APP para ayudara elegir estudios y profesiones</a:t>
            </a:r>
            <a:r>
              <a:rPr lang="es-ES" sz="1400" b="1" dirty="0"/>
              <a:t>: </a:t>
            </a:r>
            <a:r>
              <a:rPr lang="es-ES" sz="1400" b="1" dirty="0">
                <a:solidFill>
                  <a:srgbClr val="0070C0"/>
                </a:solidFill>
              </a:rPr>
              <a:t>App </a:t>
            </a:r>
            <a:r>
              <a:rPr lang="es-ES" sz="1400" b="1" dirty="0" smtClean="0">
                <a:solidFill>
                  <a:srgbClr val="0070C0"/>
                </a:solidFill>
              </a:rPr>
              <a:t>vocacional  </a:t>
            </a:r>
          </a:p>
          <a:p>
            <a:endParaRPr lang="es-ES" sz="1400" b="1" dirty="0">
              <a:solidFill>
                <a:srgbClr val="0070C0"/>
              </a:solidFill>
            </a:endParaRPr>
          </a:p>
          <a:p>
            <a:endParaRPr lang="es-E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23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Posibilidades del entorno: Actividades educativas y orientadoras</a:t>
            </a:r>
            <a:endParaRPr lang="eu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700808"/>
            <a:ext cx="777686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Conocer profesionales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Conocer características del mercado de trabajo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Itinerarios personalizados (entrevistas de orientación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>
              <a:lnSpc>
                <a:spcPct val="200000"/>
              </a:lnSpc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Experiencias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pre-laborales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26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052736"/>
            <a:ext cx="806489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Toma de decisiones y plan de acción</a:t>
            </a:r>
            <a:endParaRPr lang="es-E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B555C1-2709-C8AB-BA78-1BE2EA68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76872"/>
            <a:ext cx="5619750" cy="341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06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048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9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323528" y="332656"/>
            <a:ext cx="8496944" cy="6192688"/>
            <a:chOff x="914380" y="1694291"/>
            <a:chExt cx="7514480" cy="4063535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949"/>
            <a:stretch/>
          </p:blipFill>
          <p:spPr>
            <a:xfrm>
              <a:off x="1043608" y="3904642"/>
              <a:ext cx="3543396" cy="1853184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820" y="1700808"/>
              <a:ext cx="3554040" cy="2363436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80" y="1694291"/>
              <a:ext cx="3962066" cy="264666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871" y="4077072"/>
              <a:ext cx="4028989" cy="1680754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 rot="21261112">
            <a:off x="1165363" y="2636553"/>
            <a:ext cx="727280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ESKERRIK ASKO</a:t>
            </a:r>
          </a:p>
          <a:p>
            <a:pPr algn="ctr"/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77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527244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52928" cy="521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imágenes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15790F1F-FACC-56D9-D378-55AFB509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2" y="305290"/>
            <a:ext cx="8643768" cy="629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4671"/>
              </p:ext>
            </p:extLst>
          </p:nvPr>
        </p:nvGraphicFramePr>
        <p:xfrm>
          <a:off x="682164" y="2636912"/>
          <a:ext cx="7776864" cy="14325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4400" dirty="0"/>
                        <a:t>¿Cuál debe ser el rol de las familias?</a:t>
                      </a:r>
                      <a:endParaRPr lang="es-E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5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14525"/>
            <a:ext cx="58293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9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13724"/>
              </p:ext>
            </p:extLst>
          </p:nvPr>
        </p:nvGraphicFramePr>
        <p:xfrm>
          <a:off x="611560" y="1833689"/>
          <a:ext cx="7776864" cy="3246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lang="es-ES" sz="2000" dirty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S" sz="2000" dirty="0"/>
                        <a:t>”Debes –tienes”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S" sz="2000" dirty="0"/>
                        <a:t>Proyectar nuestros miedos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S" sz="2000" dirty="0"/>
                        <a:t>Que sea lo que no llegué a ser yo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S" sz="2000" dirty="0"/>
                        <a:t>Que siga mi camino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S" sz="2000" dirty="0"/>
                        <a:t>Sin salidas…olvídate de eso.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523DC0BB-2B3B-16FE-B704-C71C16619D42}"/>
              </a:ext>
            </a:extLst>
          </p:cNvPr>
          <p:cNvSpPr txBox="1"/>
          <p:nvPr/>
        </p:nvSpPr>
        <p:spPr>
          <a:xfrm>
            <a:off x="611560" y="620688"/>
            <a:ext cx="75608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Actitudes a evitar</a:t>
            </a:r>
            <a:endParaRPr lang="eu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7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72238"/>
              </p:ext>
            </p:extLst>
          </p:nvPr>
        </p:nvGraphicFramePr>
        <p:xfrm>
          <a:off x="683568" y="1916832"/>
          <a:ext cx="7776864" cy="2834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2000" dirty="0"/>
                        <a:t/>
                      </a:r>
                      <a:br>
                        <a:rPr lang="es-ES" sz="2000" dirty="0"/>
                      </a:br>
                      <a:r>
                        <a:rPr lang="es-ES" sz="2000" dirty="0"/>
                        <a:t>-Escucha y observa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-Anima y facilita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-Muestra y suscita cuestiones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-Deja hacer y ayuda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>             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2D408BD3-F906-C452-B1D4-56E7809D8E92}"/>
              </a:ext>
            </a:extLst>
          </p:cNvPr>
          <p:cNvSpPr txBox="1"/>
          <p:nvPr/>
        </p:nvSpPr>
        <p:spPr>
          <a:xfrm>
            <a:off x="791580" y="692696"/>
            <a:ext cx="75608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Mejor ser un referente</a:t>
            </a:r>
            <a:endParaRPr lang="eu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B27F6A6-0671-C7E4-5DAA-AD6D4FA73B3F}"/>
              </a:ext>
            </a:extLst>
          </p:cNvPr>
          <p:cNvSpPr txBox="1"/>
          <p:nvPr/>
        </p:nvSpPr>
        <p:spPr>
          <a:xfrm>
            <a:off x="3275856" y="480595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ACOMPAÑAR</a:t>
            </a:r>
          </a:p>
        </p:txBody>
      </p:sp>
    </p:spTree>
    <p:extLst>
      <p:ext uri="{BB962C8B-B14F-4D97-AF65-F5344CB8AC3E}">
        <p14:creationId xmlns:p14="http://schemas.microsoft.com/office/powerpoint/2010/main" val="4153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>
            <a:extLst>
              <a:ext uri="{FF2B5EF4-FFF2-40B4-BE49-F238E27FC236}">
                <a16:creationId xmlns:a16="http://schemas.microsoft.com/office/drawing/2014/main" xmlns="" id="{9016C276-03A5-436B-4255-05384B4EDE3F}"/>
              </a:ext>
            </a:extLst>
          </p:cNvPr>
          <p:cNvSpPr txBox="1"/>
          <p:nvPr/>
        </p:nvSpPr>
        <p:spPr>
          <a:xfrm>
            <a:off x="683568" y="2100912"/>
            <a:ext cx="7668852" cy="2466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eu-ES" sz="24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96512"/>
              </p:ext>
            </p:extLst>
          </p:nvPr>
        </p:nvGraphicFramePr>
        <p:xfrm>
          <a:off x="683568" y="2100913"/>
          <a:ext cx="7668852" cy="2788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668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481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000" dirty="0"/>
                        <a:t/>
                      </a:r>
                      <a:br>
                        <a:rPr lang="es-ES" sz="2000" dirty="0"/>
                      </a:br>
                      <a:r>
                        <a:rPr lang="es-ES" sz="2000" dirty="0"/>
                        <a:t>-Facilitar experiencias de aprendizaje (profesiones).</a:t>
                      </a:r>
                      <a:br>
                        <a:rPr lang="es-ES" sz="2000" dirty="0"/>
                      </a:br>
                      <a:r>
                        <a:rPr lang="es-ES" sz="2000" dirty="0"/>
                        <a:t/>
                      </a:r>
                      <a:br>
                        <a:rPr lang="es-ES" sz="2000" dirty="0"/>
                      </a:br>
                      <a:r>
                        <a:rPr lang="es-ES" sz="2000" dirty="0"/>
                        <a:t>-</a:t>
                      </a:r>
                      <a:r>
                        <a:rPr lang="es-ES" sz="2000" dirty="0" smtClean="0"/>
                        <a:t>Ayudar </a:t>
                      </a:r>
                      <a:r>
                        <a:rPr lang="es-ES" sz="2000" dirty="0"/>
                        <a:t>a conocerse.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FF3AB835-82AC-2111-9E4D-E2D4D478CCE9}"/>
              </a:ext>
            </a:extLst>
          </p:cNvPr>
          <p:cNvSpPr txBox="1"/>
          <p:nvPr/>
        </p:nvSpPr>
        <p:spPr>
          <a:xfrm>
            <a:off x="791580" y="692696"/>
            <a:ext cx="75608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Cómo ayudar</a:t>
            </a:r>
            <a:endParaRPr lang="eu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45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0900"/>
            <a:ext cx="6096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979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425</TotalTime>
  <Words>515</Words>
  <Application>Microsoft Office PowerPoint</Application>
  <PresentationFormat>Presentación en pantalla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Aspecto</vt:lpstr>
      <vt:lpstr>Como ayudar a nuestros/as e hijos/as a elegir estudios y profesiones</vt:lpstr>
      <vt:lpstr>Presentación de PowerPoint</vt:lpstr>
      <vt:lpstr>Presentación de PowerPoint</vt:lpstr>
      <vt:lpstr>Presentación de PowerPoint</vt:lpstr>
      <vt:lpstr>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Ernesto</cp:lastModifiedBy>
  <cp:revision>58</cp:revision>
  <dcterms:created xsi:type="dcterms:W3CDTF">2016-12-12T08:22:43Z</dcterms:created>
  <dcterms:modified xsi:type="dcterms:W3CDTF">2022-11-15T23:50:32Z</dcterms:modified>
</cp:coreProperties>
</file>